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62" r:id="rId7"/>
    <p:sldId id="263" r:id="rId8"/>
    <p:sldId id="265" r:id="rId9"/>
    <p:sldId id="270" r:id="rId10"/>
    <p:sldId id="277" r:id="rId11"/>
    <p:sldId id="273" r:id="rId12"/>
    <p:sldId id="274" r:id="rId13"/>
    <p:sldId id="276" r:id="rId14"/>
    <p:sldId id="275" r:id="rId15"/>
    <p:sldId id="281" r:id="rId16"/>
    <p:sldId id="283" r:id="rId17"/>
    <p:sldId id="284" r:id="rId18"/>
    <p:sldId id="285" r:id="rId19"/>
    <p:sldId id="291" r:id="rId20"/>
    <p:sldId id="292" r:id="rId21"/>
    <p:sldId id="290" r:id="rId22"/>
    <p:sldId id="289" r:id="rId23"/>
    <p:sldId id="286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Imagem 4" descr="WhatsApp Image 2020-06-04 at 22.34.08 (1).jpeg"/>
          <p:cNvPicPr>
            <a:picLocks noChangeAspect="1"/>
          </p:cNvPicPr>
          <p:nvPr userDrawn="1"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7452320" y="5445224"/>
            <a:ext cx="1380881" cy="1117476"/>
          </a:xfrm>
          <a:prstGeom prst="rect">
            <a:avLst/>
          </a:prstGeom>
        </p:spPr>
      </p:pic>
      <p:pic>
        <p:nvPicPr>
          <p:cNvPr id="6" name="Picture 6" descr="Raise Up! – A Diverse And Inclusive View Of English Language Teaching"/>
          <p:cNvPicPr>
            <a:picLocks noChangeAspect="1" noChangeArrowheads="1"/>
          </p:cNvPicPr>
          <p:nvPr userDrawn="1"/>
        </p:nvPicPr>
        <p:blipFill>
          <a:blip r:embed="rId3" cstate="print"/>
          <a:srcRect l="9356" t="13271" r="61728" b="71665"/>
          <a:stretch>
            <a:fillRect/>
          </a:stretch>
        </p:blipFill>
        <p:spPr bwMode="auto">
          <a:xfrm>
            <a:off x="179512" y="6135748"/>
            <a:ext cx="1800200" cy="47691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F182D-3E5B-4557-BE4F-2393FBF4215C}" type="datetimeFigureOut">
              <a:rPr lang="pt-BR" smtClean="0"/>
              <a:pPr/>
              <a:t>27/06/2020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28E16-6094-4F61-8691-F3AD9B7C420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1196752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8800" b="1" dirty="0" smtClean="0">
                <a:solidFill>
                  <a:schemeClr val="tx2">
                    <a:lumMod val="75000"/>
                  </a:schemeClr>
                </a:solidFill>
              </a:rPr>
              <a:t>We 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need</a:t>
            </a:r>
            <a:r>
              <a:rPr lang="en-US" sz="8800" b="1" dirty="0" smtClean="0">
                <a:solidFill>
                  <a:schemeClr val="tx2">
                    <a:lumMod val="75000"/>
                  </a:schemeClr>
                </a:solidFill>
              </a:rPr>
              <a:t> to talk</a:t>
            </a:r>
            <a:endParaRPr lang="en-GB" sz="8800" b="1" spc="3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39552" y="3284984"/>
            <a:ext cx="58326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about granny</a:t>
            </a:r>
            <a:endParaRPr lang="pt-BR" sz="8000" dirty="0"/>
          </a:p>
        </p:txBody>
      </p:sp>
      <p:pic>
        <p:nvPicPr>
          <p:cNvPr id="7" name="Imagem 6" descr="woman-32551_12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3429000"/>
            <a:ext cx="3759573" cy="3645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148478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400" b="1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Ageism</a:t>
            </a:r>
            <a:r>
              <a:rPr lang="en-GB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- stereotyping, prejudice, and discrimination against people on the basis of their age. 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43608" y="407707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World Health Organisation (2018)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1988840"/>
            <a:ext cx="77403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Ageism is the most </a:t>
            </a:r>
            <a:r>
              <a:rPr lang="en-GB" sz="2400" b="1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socially “normalised”</a:t>
            </a:r>
            <a:r>
              <a:rPr lang="en-GB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kind of prejudice.</a:t>
            </a:r>
          </a:p>
          <a:p>
            <a:pPr>
              <a:lnSpc>
                <a:spcPct val="200000"/>
              </a:lnSpc>
            </a:pPr>
            <a:endParaRPr lang="en-GB" sz="1200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1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World Health Organisation (2018)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16832"/>
            <a:ext cx="9144000" cy="1327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48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about ELT?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331640" y="1772816"/>
          <a:ext cx="609600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spc="30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Images</a:t>
                      </a:r>
                      <a:r>
                        <a:rPr lang="en-GB" sz="1600" b="1" spc="300" baseline="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of people</a:t>
                      </a:r>
                      <a:endParaRPr lang="en-GB" sz="1600" b="1" spc="300" noProof="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spc="30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Images of older adults</a:t>
                      </a:r>
                      <a:endParaRPr lang="en-GB" sz="1600" b="1" spc="300" noProof="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spc="300" noProof="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% of older adults</a:t>
                      </a:r>
                      <a:endParaRPr lang="en-GB" sz="1600" b="1" spc="300" noProof="0" dirty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169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3.55%</a:t>
                      </a:r>
                      <a:endParaRPr lang="pt-BR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155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7.10%</a:t>
                      </a:r>
                      <a:endParaRPr lang="pt-BR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224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4.46%</a:t>
                      </a:r>
                      <a:endParaRPr lang="pt-BR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364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2.75%</a:t>
                      </a:r>
                      <a:endParaRPr lang="pt-BR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194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</a:t>
                      </a:r>
                      <a:endParaRPr lang="pt-BR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2.58%</a:t>
                      </a:r>
                      <a:endParaRPr lang="pt-BR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331640" y="4509120"/>
            <a:ext cx="6048672" cy="609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Percentage of images portraying older adults in five ELT coursebooks made in Brazil. 2019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1412776"/>
            <a:ext cx="7704856" cy="2926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 </a:t>
            </a:r>
            <a:r>
              <a:rPr 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percentage of photos of older people needs to correspond approximately to the </a:t>
            </a:r>
            <a:r>
              <a:rPr lang="en-US" sz="2400" b="1" spc="3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percentage of older people in the </a:t>
            </a:r>
            <a:r>
              <a:rPr lang="en-US" sz="2400" b="1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population</a:t>
            </a:r>
            <a:r>
              <a:rPr lang="en-US" sz="24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pt-BR" sz="2400" spc="300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971600" y="4653136"/>
            <a:ext cx="3385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spc="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Couper</a:t>
            </a:r>
            <a:r>
              <a:rPr lang="pt-BR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400" spc="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pt-BR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1400" spc="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Pratt</a:t>
            </a:r>
            <a:r>
              <a:rPr lang="pt-BR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pt-BR" sz="1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1999) </a:t>
            </a:r>
            <a:endParaRPr lang="pt-BR" sz="1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88840"/>
            <a:ext cx="9144000" cy="122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44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Where are they?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828600" y="932527"/>
            <a:ext cx="8315400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Family tree</a:t>
            </a:r>
          </a:p>
        </p:txBody>
      </p:sp>
      <p:sp>
        <p:nvSpPr>
          <p:cNvPr id="6" name="Retângulo 5"/>
          <p:cNvSpPr/>
          <p:nvPr/>
        </p:nvSpPr>
        <p:spPr>
          <a:xfrm>
            <a:off x="828600" y="1796623"/>
            <a:ext cx="8315400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Adjectives</a:t>
            </a:r>
          </a:p>
        </p:txBody>
      </p:sp>
      <p:sp>
        <p:nvSpPr>
          <p:cNvPr id="7" name="Retângulo 6"/>
          <p:cNvSpPr/>
          <p:nvPr/>
        </p:nvSpPr>
        <p:spPr>
          <a:xfrm>
            <a:off x="827584" y="2660719"/>
            <a:ext cx="8316416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Past actions or habits</a:t>
            </a:r>
          </a:p>
        </p:txBody>
      </p:sp>
      <p:sp>
        <p:nvSpPr>
          <p:cNvPr id="8" name="Retângulo 7"/>
          <p:cNvSpPr/>
          <p:nvPr/>
        </p:nvSpPr>
        <p:spPr>
          <a:xfrm>
            <a:off x="827584" y="3524815"/>
            <a:ext cx="8244408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Superlatives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60848"/>
            <a:ext cx="9144000" cy="122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44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Who are they?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83568" y="1072755"/>
            <a:ext cx="8315400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Helpless person</a:t>
            </a:r>
          </a:p>
        </p:txBody>
      </p:sp>
      <p:sp>
        <p:nvSpPr>
          <p:cNvPr id="8" name="Retângulo 7"/>
          <p:cNvSpPr/>
          <p:nvPr/>
        </p:nvSpPr>
        <p:spPr>
          <a:xfrm>
            <a:off x="683568" y="2080867"/>
            <a:ext cx="8315400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Lonely and/or grumpy person</a:t>
            </a:r>
          </a:p>
        </p:txBody>
      </p:sp>
      <p:sp>
        <p:nvSpPr>
          <p:cNvPr id="9" name="Retângulo 8"/>
          <p:cNvSpPr/>
          <p:nvPr/>
        </p:nvSpPr>
        <p:spPr>
          <a:xfrm>
            <a:off x="683568" y="4025083"/>
            <a:ext cx="8315400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Sweet grandparents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683568" y="3016971"/>
            <a:ext cx="8063880" cy="916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Couple walking the dog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1700808"/>
            <a:ext cx="9144000" cy="2353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do most of them </a:t>
            </a:r>
          </a:p>
          <a:p>
            <a:pPr algn="ctr">
              <a:lnSpc>
                <a:spcPct val="200000"/>
              </a:lnSpc>
            </a:pPr>
            <a:r>
              <a:rPr lang="en-US" sz="40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have in common?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87624" y="620688"/>
            <a:ext cx="65527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-No occupation;</a:t>
            </a:r>
          </a:p>
          <a:p>
            <a:pPr>
              <a:lnSpc>
                <a:spcPct val="200000"/>
              </a:lnSpc>
            </a:pPr>
            <a:r>
              <a:rPr lang="en-GB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-No friends;</a:t>
            </a:r>
          </a:p>
          <a:p>
            <a:pPr>
              <a:lnSpc>
                <a:spcPct val="200000"/>
              </a:lnSpc>
            </a:pPr>
            <a:r>
              <a:rPr lang="en-GB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-No hobbies or interests;</a:t>
            </a:r>
          </a:p>
          <a:p>
            <a:pPr>
              <a:lnSpc>
                <a:spcPct val="200000"/>
              </a:lnSpc>
            </a:pPr>
            <a:r>
              <a:rPr lang="en-GB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-No name;</a:t>
            </a:r>
          </a:p>
          <a:p>
            <a:pPr>
              <a:lnSpc>
                <a:spcPct val="200000"/>
              </a:lnSpc>
            </a:pPr>
            <a:r>
              <a:rPr lang="en-GB" sz="32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-No voice. </a:t>
            </a:r>
            <a:endParaRPr lang="en-GB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60848"/>
            <a:ext cx="9144000" cy="1327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8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can we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-27384"/>
            <a:ext cx="3024336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13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1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2420888"/>
            <a:ext cx="7560840" cy="14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Represent </a:t>
            </a:r>
            <a:r>
              <a:rPr 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older adults </a:t>
            </a: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 ‘normal’ people, living their lives. </a:t>
            </a:r>
            <a:endParaRPr lang="pt-BR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260648"/>
            <a:ext cx="3024336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13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2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83568" y="2204864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 mindful when requesting illustrations depicting older people. </a:t>
            </a:r>
            <a:endParaRPr lang="pt-BR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0"/>
            <a:ext cx="3024336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13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3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71600" y="2132856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Prefer to represent older adults as active people who work, socialise with friends, and use technology.</a:t>
            </a:r>
            <a:endParaRPr lang="en-GB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0"/>
            <a:ext cx="3024336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13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4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259632" y="242088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Include older adults as much as possible, and in varied roles.</a:t>
            </a:r>
            <a:endParaRPr lang="en-GB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0"/>
            <a:ext cx="3024336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13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5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583160" y="2636912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Give them a name, a voice, a life.</a:t>
            </a:r>
            <a:endParaRPr lang="en-GB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60848"/>
            <a:ext cx="9144000" cy="1327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800" spc="3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How can we do 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76" t="1501" r="29954" b="14440"/>
          <a:stretch>
            <a:fillRect/>
          </a:stretch>
        </p:blipFill>
        <p:spPr bwMode="auto">
          <a:xfrm>
            <a:off x="755576" y="620688"/>
            <a:ext cx="711079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aise Up! – A Diverse And Inclusive View Of English Language Teaching"/>
          <p:cNvPicPr>
            <a:picLocks noChangeAspect="1" noChangeArrowheads="1"/>
          </p:cNvPicPr>
          <p:nvPr/>
        </p:nvPicPr>
        <p:blipFill>
          <a:blip r:embed="rId2" cstate="print"/>
          <a:srcRect l="7441" t="4878" r="60932" b="5488"/>
          <a:stretch>
            <a:fillRect/>
          </a:stretch>
        </p:blipFill>
        <p:spPr bwMode="auto">
          <a:xfrm>
            <a:off x="3347864" y="188640"/>
            <a:ext cx="2448272" cy="3528392"/>
          </a:xfrm>
          <a:prstGeom prst="rect">
            <a:avLst/>
          </a:prstGeom>
          <a:noFill/>
        </p:spPr>
      </p:pic>
      <p:sp>
        <p:nvSpPr>
          <p:cNvPr id="2050" name="AutoShape 2" descr="https://mail.google.com/mail/u/0?ui=2&amp;ik=50b6745271&amp;attid=0.1&amp;permmsgid=msg-f:1670498183851121403&amp;th=172ecd3f5e619afb&amp;view=fimg&amp;sz=s0-l75-ft&amp;attbid=ANGjdJ-nHKODRE0wiJxQeZJLHV7uYW80k2I5iAxi-wlVugDBJQtprso9z6eqrzFiTQaEGYj32r-QS4PVTZNecE__r5LkdvPZgr3w-nIwOdfYQbZjViBuCqlZkackscM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 descr="raise up.png"/>
          <p:cNvPicPr>
            <a:picLocks noChangeAspect="1"/>
          </p:cNvPicPr>
          <p:nvPr/>
        </p:nvPicPr>
        <p:blipFill>
          <a:blip r:embed="rId3" cstate="print"/>
          <a:srcRect l="11649" b="24706"/>
          <a:stretch>
            <a:fillRect/>
          </a:stretch>
        </p:blipFill>
        <p:spPr>
          <a:xfrm rot="1050129">
            <a:off x="4800549" y="1568460"/>
            <a:ext cx="4390992" cy="529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52" name="AutoShape 4" descr="https://mail.google.com/mail/u/0?ui=2&amp;ik=50b6745271&amp;attid=0.1&amp;permmsgid=msg-f:1670498183851121403&amp;th=172ecd3f5e619afb&amp;view=fimg&amp;sz=s0-l75-ft&amp;attbid=ANGjdJ-nHKODRE0wiJxQeZJLHV7uYW80k2I5iAxi-wlVugDBJQtprso9z6eqrzFiTQaEGYj32r-QS4PVTZNecE__r5LkdvPZgr3w-nIwOdfYQbZjViBuCqlZkackscM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 descr="raise up 2.png"/>
          <p:cNvPicPr>
            <a:picLocks noChangeAspect="1"/>
          </p:cNvPicPr>
          <p:nvPr/>
        </p:nvPicPr>
        <p:blipFill>
          <a:blip r:embed="rId4" cstate="print"/>
          <a:srcRect l="50548" t="71086"/>
          <a:stretch>
            <a:fillRect/>
          </a:stretch>
        </p:blipFill>
        <p:spPr>
          <a:xfrm rot="20875422">
            <a:off x="105306" y="2729592"/>
            <a:ext cx="4742724" cy="39224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899592" y="1844824"/>
            <a:ext cx="7560840" cy="14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When in doubt, send me a line!</a:t>
            </a:r>
          </a:p>
          <a:p>
            <a:pPr algn="ctr">
              <a:lnSpc>
                <a:spcPct val="200000"/>
              </a:lnSpc>
            </a:pPr>
            <a:r>
              <a:rPr 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helohcd00@gmail.com</a:t>
            </a:r>
            <a:endParaRPr lang="en-GB" sz="2400" spc="3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836712"/>
            <a:ext cx="8136904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REFERENCES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World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Health Organization (2018)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global campaign to combat ageism. [Online] Available from: https://www.who.int/bulletin/volumes/96/4/17-202424/en/ [Accessed 11th December 2019]. </a:t>
            </a:r>
            <a:endParaRPr lang="en-US" i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Jönson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H. (2012) We will be different! Ageism and the temporal construction of old age.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Gerontologist, 53, 198–204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Couper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D. P. and Pratt, F. (1999)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Learning for longer life: a guide to aging education for developers of K-12 curriculum &amp; instructional materials. Denton, National Academy for Teaching and Learning about Aging.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376</Words>
  <Application>Microsoft Office PowerPoint</Application>
  <PresentationFormat>Apresentação na tela (4:3)</PresentationFormat>
  <Paragraphs>64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do Office</vt:lpstr>
      <vt:lpstr>We need to talk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Older adults in ELT materials</dc:title>
  <dc:creator>Heloisa</dc:creator>
  <cp:lastModifiedBy>Heloisa</cp:lastModifiedBy>
  <cp:revision>29</cp:revision>
  <dcterms:created xsi:type="dcterms:W3CDTF">2020-02-21T00:23:01Z</dcterms:created>
  <dcterms:modified xsi:type="dcterms:W3CDTF">2020-06-27T13:19:53Z</dcterms:modified>
</cp:coreProperties>
</file>